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5" r:id="rId3"/>
    <p:sldId id="338" r:id="rId4"/>
    <p:sldId id="347" r:id="rId5"/>
    <p:sldId id="346" r:id="rId6"/>
    <p:sldId id="322" r:id="rId7"/>
    <p:sldId id="258" r:id="rId8"/>
    <p:sldId id="326" r:id="rId9"/>
    <p:sldId id="352" r:id="rId10"/>
    <p:sldId id="344" r:id="rId11"/>
    <p:sldId id="348" r:id="rId12"/>
    <p:sldId id="336" r:id="rId13"/>
    <p:sldId id="349" r:id="rId14"/>
    <p:sldId id="350" r:id="rId15"/>
    <p:sldId id="345" r:id="rId16"/>
    <p:sldId id="351" r:id="rId17"/>
    <p:sldId id="342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vmazin" initials="av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666465"/>
    <a:srgbClr val="B4B4B4"/>
    <a:srgbClr val="97978D"/>
    <a:srgbClr val="66CCFF"/>
    <a:srgbClr val="E93FDD"/>
    <a:srgbClr val="5ACEAA"/>
    <a:srgbClr val="40E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85335" autoAdjust="0"/>
  </p:normalViewPr>
  <p:slideViewPr>
    <p:cSldViewPr>
      <p:cViewPr varScale="1">
        <p:scale>
          <a:sx n="63" d="100"/>
          <a:sy n="63" d="100"/>
        </p:scale>
        <p:origin x="-8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246826-BB66-4A0E-BE98-7625936C16F0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ллолол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2C225B-1664-44AF-92D6-32A2F50F1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617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70DE6C-4896-4E2A-8BAD-3E86E242C8D0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ллолол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B47EF5-A58F-4988-9F9E-CDAA43DF7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928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ru-RU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803F2-A3ED-4FA0-92EE-DD41A770FF3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ллолол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78C634-DD05-45DE-BD24-F79D5692CAF0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cs typeface="Arial" charset="0"/>
              </a:rPr>
              <a:t>Возможности – ПЕРЕНЕСТИ НА СЛ-Й СЛАЙД</a:t>
            </a:r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ллолол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006918-BC5B-4BA5-9D65-528EA1F89C6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РАЗБИТЬ НА 2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E59077-F46D-4C6B-B5AA-F4337A8DB82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ллолол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НУЖНА СХЕМА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ллолол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8269C9-177B-4A0A-9465-62585DF8E9A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ru-RU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56FD2B-9B08-400D-BB44-4FE437F5A6C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ллолол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:\New templates\Утв.шаблон\mts-presentation_rus_template_5%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31800" y="5976938"/>
            <a:ext cx="255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>
              <a:cs typeface="Arial" charset="0"/>
            </a:endParaRPr>
          </a:p>
          <a:p>
            <a:endParaRPr lang="en-US" sz="1200">
              <a:cs typeface="Arial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4592638" y="593725"/>
            <a:ext cx="4011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>
              <a:solidFill>
                <a:srgbClr val="7F7F7F"/>
              </a:solidFill>
              <a:cs typeface="Arial" charset="0"/>
            </a:endParaRPr>
          </a:p>
          <a:p>
            <a:endParaRPr lang="ru-RU" sz="1200">
              <a:solidFill>
                <a:srgbClr val="7F7F7F"/>
              </a:solidFill>
              <a:cs typeface="Arial" charset="0"/>
            </a:endParaRPr>
          </a:p>
          <a:p>
            <a:endParaRPr lang="ru-RU" sz="120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2827"/>
            <a:ext cx="7143768" cy="1470025"/>
          </a:xfrm>
        </p:spPr>
        <p:txBody>
          <a:bodyPr>
            <a:normAutofit/>
          </a:bodyPr>
          <a:lstStyle>
            <a:lvl1pPr>
              <a:defRPr lang="en-US" sz="3800" kern="12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A01934-E303-481E-86C8-AD60F083D400}" type="datetime1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00200"/>
            <a:ext cx="3995766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fld id="{18FDD5A1-87FF-4973-8109-999A2EA689FB}" type="datetime1">
              <a:rPr lang="en-US"/>
              <a:pPr>
                <a:defRPr/>
              </a:pPr>
              <a:t>12/21/2011</a:t>
            </a:fld>
            <a:r>
              <a:rPr lang="ru-RU"/>
              <a:t>(место для проставления грифа конфиденциальности)</a:t>
            </a:r>
          </a:p>
          <a:p>
            <a:pPr>
              <a:defRPr/>
            </a:pPr>
            <a:r>
              <a:rPr lang="ru-RU"/>
              <a:t>ОАО «Мобильные ТелеСистемы», г.Москва ул. Марксистская, д.4</a:t>
            </a:r>
            <a:endParaRPr lang="en-US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E40A-0292-4C14-8E3A-06DB2CC4C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560888" y="2987675"/>
            <a:ext cx="40608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500">
              <a:cs typeface="Arial" charset="0"/>
            </a:endParaRPr>
          </a:p>
          <a:p>
            <a:endParaRPr lang="ru-RU" sz="1500">
              <a:cs typeface="Arial" charset="0"/>
            </a:endParaRPr>
          </a:p>
          <a:p>
            <a:endParaRPr lang="ru-RU" sz="1500">
              <a:cs typeface="Arial" charset="0"/>
            </a:endParaRPr>
          </a:p>
          <a:p>
            <a:endParaRPr lang="ru-RU" sz="1500">
              <a:cs typeface="Arial" charset="0"/>
            </a:endParaRPr>
          </a:p>
          <a:p>
            <a:endParaRPr lang="ru-RU" sz="1500">
              <a:cs typeface="Arial" charset="0"/>
            </a:endParaRPr>
          </a:p>
          <a:p>
            <a:endParaRPr lang="ru-RU" sz="1500">
              <a:cs typeface="Arial" charset="0"/>
            </a:endParaRPr>
          </a:p>
          <a:p>
            <a:endParaRPr lang="ru-RU" sz="1500">
              <a:cs typeface="Arial" charset="0"/>
            </a:endParaRPr>
          </a:p>
          <a:p>
            <a:endParaRPr lang="ru-RU" sz="1500">
              <a:cs typeface="Arial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568825" y="379413"/>
            <a:ext cx="4106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>
              <a:cs typeface="Arial" charset="0"/>
            </a:endParaRPr>
          </a:p>
          <a:p>
            <a:endParaRPr lang="en-US" sz="120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fld id="{4AD989ED-76DC-4CC3-99D7-FF3BC239280B}" type="datetime1">
              <a:rPr lang="en-US"/>
              <a:pPr>
                <a:defRPr/>
              </a:pPr>
              <a:t>12/21/2011</a:t>
            </a:fld>
            <a:r>
              <a:rPr lang="ru-RU"/>
              <a:t>(место для проставления грифа конфиденциальности)</a:t>
            </a:r>
          </a:p>
          <a:p>
            <a:pPr>
              <a:defRPr/>
            </a:pPr>
            <a:r>
              <a:rPr lang="ru-RU"/>
              <a:t>ОАО «Мобильные ТелеСистемы», г.Москва ул. Марксистская, д.4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EE3C8-8996-4F6A-B226-ADCE79AB7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00200"/>
            <a:ext cx="3995766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fld id="{2B14D460-D23A-459B-AD91-3BC1FEF13ED3}" type="datetime1">
              <a:rPr lang="en-US"/>
              <a:pPr>
                <a:defRPr/>
              </a:pPr>
              <a:t>12/21/2011</a:t>
            </a:fld>
            <a:r>
              <a:rPr lang="ru-RU"/>
              <a:t>(место для проставления грифа конфиденциальности)</a:t>
            </a:r>
          </a:p>
          <a:p>
            <a:pPr>
              <a:defRPr/>
            </a:pPr>
            <a:r>
              <a:rPr lang="ru-RU"/>
              <a:t>ОАО «Мобильные ТелеСистемы», г.Москва ул. Марксистская, д.4</a:t>
            </a:r>
            <a:endParaRPr lang="en-US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7441-9BEA-4EC4-A7FA-C50B0932C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00200"/>
            <a:ext cx="3995766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fld id="{A9F1503D-A4FE-4FBA-8628-3B720BB78FD2}" type="datetime1">
              <a:rPr lang="en-US"/>
              <a:pPr>
                <a:defRPr/>
              </a:pPr>
              <a:t>12/21/2011</a:t>
            </a:fld>
            <a:r>
              <a:rPr lang="ru-RU"/>
              <a:t>(место для проставления грифа конфиденциальности)</a:t>
            </a:r>
          </a:p>
          <a:p>
            <a:pPr>
              <a:defRPr/>
            </a:pPr>
            <a:r>
              <a:rPr lang="ru-RU"/>
              <a:t>ОАО «Мобильные ТелеСистемы», г.Москва ул. Марксистская, д.4</a:t>
            </a:r>
            <a:endParaRPr lang="en-US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D9FE2-82AF-40FB-BD32-23A7C7734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fld id="{1DE29805-691D-4938-84DA-EAB0E947E139}" type="datetime1">
              <a:rPr lang="en-US"/>
              <a:pPr>
                <a:defRPr/>
              </a:pPr>
              <a:t>12/21/2011</a:t>
            </a:fld>
            <a:r>
              <a:rPr lang="ru-RU"/>
              <a:t>(место для проставления грифа конфиденциальности)</a:t>
            </a:r>
          </a:p>
          <a:p>
            <a:pPr>
              <a:defRPr/>
            </a:pPr>
            <a:r>
              <a:rPr lang="ru-RU"/>
              <a:t>ОАО «Мобильные ТелеСистемы», г.Москва ул. Марксистская, д.4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782C-41B8-4F84-B050-1C16F1ABE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9863" y="6089650"/>
            <a:ext cx="9969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80988" y="6153150"/>
            <a:ext cx="30051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666455"/>
                </a:solidFill>
                <a:latin typeface="Calibri" pitchFamily="34" charset="0"/>
              </a:rPr>
              <a:t>www.corp.mts.ru</a:t>
            </a:r>
            <a:endParaRPr lang="ru-RU">
              <a:solidFill>
                <a:srgbClr val="666455"/>
              </a:solidFill>
              <a:latin typeface="Calibri" pitchFamily="34" charset="0"/>
            </a:endParaRPr>
          </a:p>
        </p:txBody>
      </p:sp>
      <p:pic>
        <p:nvPicPr>
          <p:cNvPr id="8" name="Picture 26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63816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FF000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857256"/>
          </a:xfrm>
        </p:spPr>
        <p:txBody>
          <a:bodyPr/>
          <a:lstStyle>
            <a:lvl1pPr algn="ctr">
              <a:defRPr sz="4000">
                <a:solidFill>
                  <a:srgbClr val="F90B1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0"/>
          </p:nvPr>
        </p:nvSpPr>
        <p:spPr>
          <a:xfrm>
            <a:off x="3672000" y="1428736"/>
            <a:ext cx="1800000" cy="1800000"/>
          </a:xfrm>
        </p:spPr>
        <p:txBody>
          <a:bodyPr rtlCol="0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63600" y="2664000"/>
            <a:ext cx="3816350" cy="1295400"/>
          </a:xfrm>
        </p:spPr>
        <p:txBody>
          <a:bodyPr/>
          <a:lstStyle>
            <a:lvl1pPr marL="0" indent="0">
              <a:buNone/>
              <a:defRPr sz="30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AB4F-9D64-4A47-A84B-17D1E3AAA937}" type="datetimeFigureOut">
              <a:rPr lang="ru-RU"/>
              <a:pPr>
                <a:defRPr/>
              </a:pPr>
              <a:t>21.12.2011</a:t>
            </a:fld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EF8E-6F34-4A2F-84B2-309271E16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New templates\Утв.шаблон\mts-presentation_rus_template_5%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110038" y="106363"/>
            <a:ext cx="4614862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0063" y="1600200"/>
            <a:ext cx="82153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215063"/>
            <a:ext cx="30337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7F7F7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3226625-0ADE-43A0-89B9-D310F9DF01A9}" type="datetime1">
              <a:rPr lang="en-US"/>
              <a:pPr>
                <a:defRPr/>
              </a:pPr>
              <a:t>12/21/2011</a:t>
            </a:fld>
            <a:endParaRPr lang="ru-RU"/>
          </a:p>
          <a:p>
            <a:pPr>
              <a:defRPr/>
            </a:pPr>
            <a:r>
              <a:rPr lang="ru-RU"/>
              <a:t>(место для проставления грифа конфиденциальности)</a:t>
            </a:r>
          </a:p>
          <a:p>
            <a:pPr>
              <a:defRPr/>
            </a:pPr>
            <a:r>
              <a:rPr lang="ru-RU"/>
              <a:t>ОАО «Мобильные ТелеСистемы», г.Москва ул. Марксистская, д.4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CD3D4-F8BA-41AF-BAFA-5209A9A15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transition spd="med"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kern="1200">
          <a:solidFill>
            <a:srgbClr val="A8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en-US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lang="en-US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6000750" y="508000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1400">
                <a:solidFill>
                  <a:schemeClr val="bg1"/>
                </a:solidFill>
              </a:rPr>
              <a:t>Приложение </a:t>
            </a:r>
            <a:r>
              <a:rPr lang="en-US" sz="1400">
                <a:solidFill>
                  <a:schemeClr val="bg1"/>
                </a:solidFill>
              </a:rPr>
              <a:t>1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0243" name="Заголовок 2"/>
          <p:cNvSpPr>
            <a:spLocks/>
          </p:cNvSpPr>
          <p:nvPr/>
        </p:nvSpPr>
        <p:spPr bwMode="auto">
          <a:xfrm>
            <a:off x="395288" y="5516563"/>
            <a:ext cx="55435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1400" b="1">
                <a:solidFill>
                  <a:schemeClr val="bg1"/>
                </a:solidFill>
              </a:rPr>
              <a:t>*</a:t>
            </a:r>
            <a:r>
              <a:rPr lang="ru-RU" sz="1400" b="1">
                <a:solidFill>
                  <a:schemeClr val="bg1"/>
                </a:solidFill>
              </a:rPr>
              <a:t>Рабочее название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09575" y="2636838"/>
            <a:ext cx="85264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  <a:cs typeface="Arial" charset="0"/>
              </a:rPr>
              <a:t>М2М-менеджер</a:t>
            </a:r>
            <a:endParaRPr lang="ru-RU" sz="3000" dirty="0">
              <a:solidFill>
                <a:srgbClr val="C00000"/>
              </a:solidFill>
              <a:cs typeface="Arial" charset="0"/>
            </a:endParaRPr>
          </a:p>
          <a:p>
            <a:endParaRPr lang="ru-RU" sz="2000" dirty="0">
              <a:solidFill>
                <a:srgbClr val="C00000"/>
              </a:solidFill>
              <a:cs typeface="Arial" charset="0"/>
            </a:endParaRPr>
          </a:p>
          <a:p>
            <a:r>
              <a:rPr lang="ru-RU" sz="2000" dirty="0">
                <a:solidFill>
                  <a:srgbClr val="C00000"/>
                </a:solidFill>
                <a:cs typeface="Arial" charset="0"/>
              </a:rPr>
              <a:t>УДАЛЕННОЕ УПРАВЛЕНИЕ </a:t>
            </a:r>
            <a:r>
              <a:rPr lang="en-US" sz="20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cs typeface="Arial" charset="0"/>
              </a:rPr>
              <a:t>ВСЕМИ М2М УСТРОЙСТВАМИ </a:t>
            </a:r>
          </a:p>
          <a:p>
            <a:r>
              <a:rPr lang="ru-RU" sz="2000" dirty="0">
                <a:solidFill>
                  <a:srgbClr val="C00000"/>
                </a:solidFill>
                <a:cs typeface="Arial" charset="0"/>
              </a:rPr>
              <a:t>ВАШЕЙ КОМПАНИИ</a:t>
            </a:r>
            <a:endParaRPr lang="en-US" sz="2000" dirty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 advTm="1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6000750" y="508000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1400">
                <a:solidFill>
                  <a:schemeClr val="bg1"/>
                </a:solidFill>
              </a:rPr>
              <a:t>Приложение </a:t>
            </a:r>
            <a:r>
              <a:rPr lang="en-US" sz="1400">
                <a:solidFill>
                  <a:schemeClr val="bg1"/>
                </a:solidFill>
              </a:rPr>
              <a:t>1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8435" name="Заголовок 2"/>
          <p:cNvSpPr>
            <a:spLocks/>
          </p:cNvSpPr>
          <p:nvPr/>
        </p:nvSpPr>
        <p:spPr bwMode="auto">
          <a:xfrm>
            <a:off x="395288" y="5516563"/>
            <a:ext cx="55435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1400" b="1">
                <a:solidFill>
                  <a:schemeClr val="bg1"/>
                </a:solidFill>
              </a:rPr>
              <a:t>*</a:t>
            </a:r>
            <a:r>
              <a:rPr lang="ru-RU" sz="1400" b="1">
                <a:solidFill>
                  <a:schemeClr val="bg1"/>
                </a:solidFill>
              </a:rPr>
              <a:t>Рабочее название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09575" y="2636838"/>
            <a:ext cx="85264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  <a:cs typeface="Arial" charset="0"/>
              </a:rPr>
              <a:t>Приложение:  ИНТЕРФЕЙС </a:t>
            </a:r>
            <a:r>
              <a:rPr lang="ru-RU" sz="3000" dirty="0">
                <a:solidFill>
                  <a:srgbClr val="C00000"/>
                </a:solidFill>
                <a:cs typeface="Arial" charset="0"/>
              </a:rPr>
              <a:t>УСЛУГИ</a:t>
            </a:r>
            <a:endParaRPr lang="en-US" sz="2000" dirty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 advTm="1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5782C-41B8-4F84-B050-1C16F1ABE3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260648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80000"/>
                </a:solidFill>
              </a:rPr>
              <a:t>ГЛАВНАЯ СТРАНИЦА</a:t>
            </a:r>
            <a:endParaRPr lang="ru-RU" dirty="0">
              <a:solidFill>
                <a:srgbClr val="A8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2181"/>
            <a:ext cx="7992888" cy="553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0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C4E70-CD9C-4B0D-A0FC-855CCE41A2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643438" y="284163"/>
            <a:ext cx="4000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ОСНОВНОЕ РАБОЧЕЕ ПОЛЕ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6" y="916886"/>
            <a:ext cx="8447484" cy="578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5782C-41B8-4F84-B050-1C16F1ABE3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11960" y="33265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80000"/>
                </a:solidFill>
              </a:rPr>
              <a:t>УДОБНЫЙ ПОИСК</a:t>
            </a:r>
            <a:endParaRPr lang="ru-RU" dirty="0">
              <a:solidFill>
                <a:srgbClr val="A8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95" y="908720"/>
            <a:ext cx="5629390" cy="340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64096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7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5782C-41B8-4F84-B050-1C16F1ABE3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47864" y="11663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A80000"/>
                </a:solidFill>
              </a:rPr>
              <a:t>ШИРОКИЕ ВОЗМОЖНОСТИ УПРАВЛЕНИЯ ЗАТРАТАМИ</a:t>
            </a:r>
            <a:endParaRPr lang="ru-RU" dirty="0">
              <a:solidFill>
                <a:srgbClr val="A8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6088534" cy="27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41625"/>
            <a:ext cx="8733036" cy="27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3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5782C-41B8-4F84-B050-1C16F1ABE3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643438" y="284163"/>
            <a:ext cx="4000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ПОЛНАЯ ИНФОРМАЦИЯ О СОБЫТИЯХ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6" y="1143633"/>
            <a:ext cx="8295084" cy="528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5782C-41B8-4F84-B050-1C16F1ABE3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79912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80000"/>
                </a:solidFill>
              </a:rPr>
              <a:t>МОЩНЫЙ ИНСТРУМЕНТ ФОРМИРОВАНИЯ ОТЧЕТНОСТИ</a:t>
            </a:r>
            <a:endParaRPr lang="ru-RU" dirty="0">
              <a:solidFill>
                <a:srgbClr val="A8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8976"/>
            <a:ext cx="8420050" cy="535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1"/>
          <p:cNvSpPr>
            <a:spLocks noChangeArrowheads="1"/>
          </p:cNvSpPr>
          <p:nvPr/>
        </p:nvSpPr>
        <p:spPr bwMode="auto">
          <a:xfrm>
            <a:off x="2286000" y="6207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cs typeface="Arial" charset="0"/>
              </a:rPr>
              <a:t/>
            </a:r>
            <a:br>
              <a:rPr lang="ru-RU">
                <a:latin typeface="Calibri" pitchFamily="34" charset="0"/>
                <a:cs typeface="Arial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742D013-38FB-4B28-A799-DBC070CDD58B}" type="slidenum">
              <a:rPr lang="ru-RU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395288" y="6215063"/>
            <a:ext cx="3033712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М2М-менеджмент</a:t>
            </a:r>
          </a:p>
        </p:txBody>
      </p:sp>
      <p:sp>
        <p:nvSpPr>
          <p:cNvPr id="21509" name="Text Placeholder 5"/>
          <p:cNvSpPr txBox="1">
            <a:spLocks/>
          </p:cNvSpPr>
          <p:nvPr/>
        </p:nvSpPr>
        <p:spPr bwMode="auto">
          <a:xfrm>
            <a:off x="363538" y="2663825"/>
            <a:ext cx="381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500"/>
              </a:spcAft>
              <a:buClr>
                <a:srgbClr val="C00000"/>
              </a:buClr>
            </a:pPr>
            <a:r>
              <a:rPr lang="ru-RU" sz="3000">
                <a:solidFill>
                  <a:srgbClr val="A80000"/>
                </a:solidFill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2"/>
          <p:cNvSpPr txBox="1">
            <a:spLocks/>
          </p:cNvSpPr>
          <p:nvPr/>
        </p:nvSpPr>
        <p:spPr bwMode="auto">
          <a:xfrm>
            <a:off x="374650" y="6362700"/>
            <a:ext cx="75866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954" rIns="85908" bIns="42954"/>
          <a:lstStyle/>
          <a:p>
            <a:pPr>
              <a:lnSpc>
                <a:spcPts val="2063"/>
              </a:lnSpc>
            </a:pPr>
            <a:endParaRPr lang="ru-RU" sz="1200" b="1"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ABF9AD-C995-404A-9C61-BEE31F060128}" type="slidenum">
              <a:rPr lang="ru-RU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395288" y="6215063"/>
            <a:ext cx="3033712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М2М-менеджмент</a:t>
            </a:r>
          </a:p>
        </p:txBody>
      </p:sp>
      <p:sp>
        <p:nvSpPr>
          <p:cNvPr id="11269" name="Content Placeholder 11"/>
          <p:cNvSpPr txBox="1">
            <a:spLocks/>
          </p:cNvSpPr>
          <p:nvPr/>
        </p:nvSpPr>
        <p:spPr bwMode="auto">
          <a:xfrm>
            <a:off x="417513" y="1600200"/>
            <a:ext cx="828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Wingdings" pitchFamily="2" charset="2"/>
              <a:buNone/>
            </a:pPr>
            <a:r>
              <a:rPr lang="ru-RU" sz="1500" dirty="0">
                <a:solidFill>
                  <a:srgbClr val="A80000"/>
                </a:solidFill>
                <a:cs typeface="Arial" charset="0"/>
                <a:hlinkClick r:id="rId3" action="ppaction://hlinksldjump"/>
              </a:rPr>
              <a:t>ПОТРЕБНОСТИ ВАШЕЙ КОМПАНИИ</a:t>
            </a:r>
            <a:endParaRPr lang="en-US" sz="1500" dirty="0">
              <a:solidFill>
                <a:srgbClr val="A80000"/>
              </a:solidFill>
              <a:cs typeface="Arial" charset="0"/>
            </a:endParaRP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Wingdings" pitchFamily="2" charset="2"/>
              <a:buNone/>
            </a:pPr>
            <a:r>
              <a:rPr lang="ru-RU" sz="1500" dirty="0">
                <a:solidFill>
                  <a:srgbClr val="A80000"/>
                </a:solidFill>
                <a:cs typeface="Arial" charset="0"/>
                <a:hlinkClick r:id="rId4" action="ppaction://hlinksldjump"/>
              </a:rPr>
              <a:t>РЕШЕНИЕ ОТ МТС «М2М- </a:t>
            </a:r>
            <a:r>
              <a:rPr lang="ru-RU" sz="1500" dirty="0" smtClean="0">
                <a:solidFill>
                  <a:srgbClr val="A80000"/>
                </a:solidFill>
                <a:cs typeface="Arial" charset="0"/>
                <a:hlinkClick r:id="rId4" action="ppaction://hlinksldjump"/>
              </a:rPr>
              <a:t>МЕНЕДЖЕР»</a:t>
            </a:r>
            <a:endParaRPr lang="en-US" sz="1500" dirty="0">
              <a:solidFill>
                <a:srgbClr val="A80000"/>
              </a:solidFill>
              <a:cs typeface="Arial" charset="0"/>
            </a:endParaRP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Wingdings" pitchFamily="2" charset="2"/>
              <a:buNone/>
            </a:pPr>
            <a:r>
              <a:rPr lang="ru-RU" sz="1500" dirty="0">
                <a:solidFill>
                  <a:srgbClr val="A80000"/>
                </a:solidFill>
                <a:cs typeface="Arial" charset="0"/>
                <a:hlinkClick r:id="rId5" action="ppaction://hlinksldjump"/>
              </a:rPr>
              <a:t>ПРЕИМУЩЕСТВА УСЛУГИ «</a:t>
            </a:r>
            <a:r>
              <a:rPr lang="ru-RU" sz="1500" dirty="0" smtClean="0">
                <a:solidFill>
                  <a:srgbClr val="A80000"/>
                </a:solidFill>
                <a:cs typeface="Arial" charset="0"/>
                <a:hlinkClick r:id="rId5" action="ppaction://hlinksldjump"/>
              </a:rPr>
              <a:t>М2М-МЕНЕДЖЕР»</a:t>
            </a:r>
            <a:endParaRPr lang="en-US" sz="1500" dirty="0">
              <a:solidFill>
                <a:srgbClr val="A80000"/>
              </a:solidFill>
              <a:cs typeface="Arial" charset="0"/>
            </a:endParaRP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Wingdings" pitchFamily="2" charset="2"/>
              <a:buNone/>
            </a:pPr>
            <a:r>
              <a:rPr lang="ru-RU" sz="1500" dirty="0">
                <a:solidFill>
                  <a:srgbClr val="A80000"/>
                </a:solidFill>
                <a:cs typeface="Arial" charset="0"/>
                <a:hlinkClick r:id="rId6" action="ppaction://hlinksldjump"/>
              </a:rPr>
              <a:t>КАК РАБОТАЕТ</a:t>
            </a:r>
            <a:r>
              <a:rPr lang="en-US" sz="1500" dirty="0">
                <a:solidFill>
                  <a:srgbClr val="A80000"/>
                </a:solidFill>
                <a:cs typeface="Arial" charset="0"/>
                <a:hlinkClick r:id="rId6" action="ppaction://hlinksldjump"/>
              </a:rPr>
              <a:t> </a:t>
            </a:r>
            <a:r>
              <a:rPr lang="ru-RU" sz="1500" dirty="0">
                <a:solidFill>
                  <a:srgbClr val="A80000"/>
                </a:solidFill>
                <a:cs typeface="Arial" charset="0"/>
                <a:hlinkClick r:id="rId6" action="ppaction://hlinksldjump"/>
              </a:rPr>
              <a:t>«</a:t>
            </a:r>
            <a:r>
              <a:rPr lang="ru-RU" sz="1500" dirty="0" smtClean="0">
                <a:solidFill>
                  <a:srgbClr val="A80000"/>
                </a:solidFill>
                <a:cs typeface="Arial" charset="0"/>
                <a:hlinkClick r:id="rId6" action="ppaction://hlinksldjump"/>
              </a:rPr>
              <a:t>М2М-МЕНЕДЖЕР»</a:t>
            </a:r>
            <a:endParaRPr lang="en-US" sz="1500" dirty="0">
              <a:solidFill>
                <a:srgbClr val="A80000"/>
              </a:solidFill>
              <a:cs typeface="Arial" charset="0"/>
            </a:endParaRP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Wingdings" pitchFamily="2" charset="2"/>
              <a:buNone/>
            </a:pPr>
            <a:r>
              <a:rPr lang="ru-RU" sz="1500" dirty="0">
                <a:solidFill>
                  <a:srgbClr val="A80000"/>
                </a:solidFill>
                <a:cs typeface="Arial" charset="0"/>
                <a:hlinkClick r:id="rId7" action="ppaction://hlinksldjump"/>
              </a:rPr>
              <a:t>СКОЛЬКО СТОИТ</a:t>
            </a:r>
            <a:endParaRPr lang="en-US" sz="1500" dirty="0">
              <a:solidFill>
                <a:srgbClr val="A80000"/>
              </a:solidFill>
              <a:cs typeface="Arial" charset="0"/>
            </a:endParaRPr>
          </a:p>
          <a:p>
            <a:pPr marL="342900" indent="-342900">
              <a:spcBef>
                <a:spcPts val="1800"/>
              </a:spcBef>
              <a:buClr>
                <a:srgbClr val="C00000"/>
              </a:buClr>
              <a:buFont typeface="Wingdings" pitchFamily="2" charset="2"/>
              <a:buNone/>
            </a:pPr>
            <a:r>
              <a:rPr lang="ru-RU" sz="1500" dirty="0">
                <a:solidFill>
                  <a:srgbClr val="A80000"/>
                </a:solidFill>
                <a:cs typeface="Arial" charset="0"/>
                <a:hlinkClick r:id="rId8" action="ppaction://hlinksldjump"/>
              </a:rPr>
              <a:t>КОНТАКТЫ</a:t>
            </a:r>
            <a:endParaRPr lang="en-US" sz="1500" dirty="0">
              <a:solidFill>
                <a:srgbClr val="A80000"/>
              </a:solidFill>
              <a:cs typeface="Arial" charset="0"/>
            </a:endParaRPr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4572000" y="219075"/>
            <a:ext cx="4086225" cy="7032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rgbClr val="A80000"/>
                </a:solidFill>
                <a:latin typeface="Arial" pitchFamily="34" charset="0"/>
                <a:ea typeface="+mj-ea"/>
                <a:cs typeface="Arial" pitchFamily="34" charset="0"/>
              </a:rPr>
              <a:t>СОДЕРЖАНИЕ</a:t>
            </a:r>
            <a:r>
              <a:rPr lang="ru-RU" sz="2200" dirty="0">
                <a:solidFill>
                  <a:srgbClr val="A8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sz="2200" dirty="0">
              <a:solidFill>
                <a:srgbClr val="A8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29124" y="142852"/>
            <a:ext cx="4500594" cy="72548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M2M</a:t>
            </a:r>
            <a:r>
              <a:rPr lang="ru-RU" sz="2000" dirty="0" smtClean="0"/>
              <a:t> - ОБЛАСТИ ПРИМЕНЕНИЯ</a:t>
            </a:r>
            <a:endParaRPr lang="en-US" sz="20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423863" y="3284538"/>
            <a:ext cx="7316787" cy="3603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Области применения:</a:t>
            </a:r>
            <a:endParaRPr b="1" smtClean="0">
              <a:latin typeface="Arial" charset="0"/>
              <a:cs typeface="Arial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4294967295"/>
          </p:nvPr>
        </p:nvSpPr>
        <p:spPr>
          <a:xfrm>
            <a:off x="423863" y="1339850"/>
            <a:ext cx="7316787" cy="1368425"/>
          </a:xfrm>
        </p:spPr>
        <p:txBody>
          <a:bodyPr/>
          <a:lstStyle/>
          <a:p>
            <a:pPr marL="1163638" indent="-1163638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b="1" dirty="0" err="1" smtClean="0"/>
              <a:t>Телематика</a:t>
            </a:r>
            <a:r>
              <a:rPr lang="ru-RU" b="1" dirty="0" smtClean="0"/>
              <a:t> – </a:t>
            </a:r>
            <a:r>
              <a:rPr lang="ru-RU" dirty="0" smtClean="0"/>
              <a:t>объединение средств телекоммуникаций и информационных технологий для интегрированной обработки и передачи информации.</a:t>
            </a:r>
          </a:p>
          <a:p>
            <a:pPr marL="1163638" indent="-1163638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dirty="0" smtClean="0"/>
          </a:p>
          <a:p>
            <a:pPr marL="1163638" indent="-1163638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b="1" smtClean="0"/>
              <a:t>M2M (machine-to-machine) – </a:t>
            </a:r>
            <a:r>
              <a:rPr lang="ru-RU" sz="1600" dirty="0" smtClean="0"/>
              <a:t>взаимодействие</a:t>
            </a:r>
            <a:r>
              <a:rPr sz="1600" smtClean="0"/>
              <a:t> </a:t>
            </a:r>
            <a:r>
              <a:rPr lang="ru-RU" sz="1600" dirty="0" smtClean="0"/>
              <a:t>удаленных устройств при помощи технологий связи для обработки и обмена информацией</a:t>
            </a:r>
            <a:endParaRPr sz="16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2300" name="Rectangle 22"/>
          <p:cNvSpPr>
            <a:spLocks noChangeArrowheads="1"/>
          </p:cNvSpPr>
          <p:nvPr/>
        </p:nvSpPr>
        <p:spPr bwMode="auto">
          <a:xfrm>
            <a:off x="827088" y="3789363"/>
            <a:ext cx="3889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/>
              <a:t>Банкоматы, POS-терминалы, торговые и платежные терминалы</a:t>
            </a:r>
          </a:p>
          <a:p>
            <a:pPr>
              <a:spcBef>
                <a:spcPct val="50000"/>
              </a:spcBef>
            </a:pPr>
            <a:r>
              <a:rPr lang="ru-RU" sz="1200" dirty="0"/>
              <a:t>Удаленные измерения (датчики в системе ЖКХ или производства, измеряющие расход жидкости/газа, температуру и др.параметры)</a:t>
            </a:r>
          </a:p>
          <a:p>
            <a:pPr>
              <a:spcBef>
                <a:spcPct val="50000"/>
              </a:spcBef>
            </a:pPr>
            <a:r>
              <a:rPr lang="ru-RU" sz="1200" dirty="0"/>
              <a:t>Мониторинг подвижных объектов (отслеживание местоположения автомобиля/такси/грузовика, его состояния и связь с водителем)</a:t>
            </a:r>
          </a:p>
        </p:txBody>
      </p:sp>
      <p:sp>
        <p:nvSpPr>
          <p:cNvPr id="12301" name="Rectangle 23"/>
          <p:cNvSpPr>
            <a:spLocks noChangeArrowheads="1"/>
          </p:cNvSpPr>
          <p:nvPr/>
        </p:nvSpPr>
        <p:spPr bwMode="auto">
          <a:xfrm>
            <a:off x="4787900" y="3789363"/>
            <a:ext cx="2952750" cy="200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 err="1"/>
              <a:t>Телематика</a:t>
            </a:r>
            <a:r>
              <a:rPr lang="ru-RU" sz="1200" dirty="0"/>
              <a:t> в персональных авто (информация о пробках, тревожная кнопка, вызов помощи на дорогах)</a:t>
            </a:r>
          </a:p>
          <a:p>
            <a:pPr>
              <a:spcBef>
                <a:spcPct val="50000"/>
              </a:spcBef>
            </a:pPr>
            <a:r>
              <a:rPr lang="ru-RU" sz="1200" dirty="0"/>
              <a:t>Охранные и противоугонные системы</a:t>
            </a:r>
          </a:p>
          <a:p>
            <a:pPr>
              <a:spcBef>
                <a:spcPct val="50000"/>
              </a:spcBef>
            </a:pPr>
            <a:endParaRPr lang="ru-RU" sz="700" dirty="0"/>
          </a:p>
          <a:p>
            <a:pPr>
              <a:spcBef>
                <a:spcPct val="50000"/>
              </a:spcBef>
            </a:pPr>
            <a:r>
              <a:rPr lang="ru-RU" sz="1200" dirty="0"/>
              <a:t>Потребительская электроника (навигаторы, </a:t>
            </a:r>
            <a:r>
              <a:rPr lang="ru-RU" sz="1200" dirty="0" err="1"/>
              <a:t>трекеры</a:t>
            </a:r>
            <a:r>
              <a:rPr lang="ru-RU" sz="1200" dirty="0"/>
              <a:t>, бытовая техника</a:t>
            </a:r>
            <a:r>
              <a:rPr lang="ru-RU" sz="1200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ru-RU" sz="1200" dirty="0" smtClean="0"/>
              <a:t>Медицина и здоровье</a:t>
            </a:r>
            <a:endParaRPr lang="ru-RU" sz="1200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F3C71A-E9E2-44C5-91B7-5269D58285F2}" type="slidenum">
              <a:rPr lang="ru-RU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Date Placeholder 4"/>
          <p:cNvSpPr txBox="1">
            <a:spLocks/>
          </p:cNvSpPr>
          <p:nvPr/>
        </p:nvSpPr>
        <p:spPr>
          <a:xfrm>
            <a:off x="395288" y="6215063"/>
            <a:ext cx="3033712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М2М-менеджмент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5782C-41B8-4F84-B050-1C16F1ABE3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43438" y="285750"/>
            <a:ext cx="1606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C00000"/>
                </a:solidFill>
                <a:cs typeface="Arial" charset="0"/>
              </a:rPr>
              <a:t>ОБ УСЛУГЕ</a:t>
            </a:r>
            <a:endParaRPr lang="ru-RU" sz="2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512" y="2420888"/>
            <a:ext cx="8102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A80000"/>
                </a:solidFill>
              </a:rPr>
              <a:t>Услуга М2М-менеджер</a:t>
            </a:r>
            <a:r>
              <a:rPr lang="ru-RU" sz="1600" dirty="0" smtClean="0"/>
              <a:t> предоставляет </a:t>
            </a:r>
            <a:r>
              <a:rPr lang="ru-RU" sz="1600" dirty="0"/>
              <a:t>корпоративным клиентам МТС широкий спектр возможностей и рассчитана как на поддержку традиционных М2М-приложений (управление транспортом, системы сигнализации и контроля доступа, мониторинг и получение телеметрической информации) так и на обеспечение работы «подключенной» потребительской электроники (навигационные системы, электронные книги, системы слежения).</a:t>
            </a:r>
          </a:p>
        </p:txBody>
      </p:sp>
    </p:spTree>
    <p:extLst>
      <p:ext uri="{BB962C8B-B14F-4D97-AF65-F5344CB8AC3E}">
        <p14:creationId xmlns:p14="http://schemas.microsoft.com/office/powerpoint/2010/main" val="5383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ПОТРЕБНОСТИ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8EE3C8-8996-4F6A-B226-ADCE79AB7B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00174"/>
            <a:ext cx="81439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500" dirty="0" smtClean="0">
                <a:cs typeface="Arial" pitchFamily="34" charset="0"/>
              </a:rPr>
              <a:t>Индикация статуса </a:t>
            </a:r>
            <a:r>
              <a:rPr lang="en-US" sz="1500" dirty="0" smtClean="0">
                <a:cs typeface="Arial" pitchFamily="34" charset="0"/>
              </a:rPr>
              <a:t>SIM-</a:t>
            </a:r>
            <a:r>
              <a:rPr lang="ru-RU" sz="1500" dirty="0" smtClean="0">
                <a:cs typeface="Arial" pitchFamily="34" charset="0"/>
              </a:rPr>
              <a:t>карт в реальном времени</a:t>
            </a:r>
          </a:p>
          <a:p>
            <a:pPr marL="358775" indent="-358775">
              <a:buClr>
                <a:srgbClr val="C00000"/>
              </a:buClr>
              <a:buFont typeface="Wingdings" pitchFamily="2" charset="2"/>
              <a:buChar char="§"/>
            </a:pPr>
            <a:endParaRPr lang="ru-RU" sz="1500" dirty="0" smtClean="0">
              <a:cs typeface="Arial" pitchFamily="34" charset="0"/>
            </a:endParaRPr>
          </a:p>
          <a:p>
            <a:pPr marL="358775" indent="-3587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500" dirty="0" smtClean="0">
                <a:cs typeface="Arial" pitchFamily="34" charset="0"/>
              </a:rPr>
              <a:t>Оперативное изменение статуса карт</a:t>
            </a:r>
          </a:p>
          <a:p>
            <a:pPr marL="358775" indent="-358775">
              <a:buClr>
                <a:srgbClr val="C00000"/>
              </a:buClr>
              <a:buFont typeface="Wingdings" pitchFamily="2" charset="2"/>
              <a:buChar char="§"/>
            </a:pPr>
            <a:endParaRPr lang="ru-RU" sz="1500" dirty="0" smtClean="0">
              <a:cs typeface="Arial" pitchFamily="34" charset="0"/>
            </a:endParaRPr>
          </a:p>
          <a:p>
            <a:pPr marL="358775" indent="-3587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500" dirty="0" smtClean="0">
                <a:cs typeface="Arial" pitchFamily="34" charset="0"/>
              </a:rPr>
              <a:t>Оптимизация затрат</a:t>
            </a:r>
          </a:p>
          <a:p>
            <a:pPr marL="358775" indent="-358775">
              <a:buClr>
                <a:srgbClr val="C00000"/>
              </a:buClr>
              <a:buFont typeface="Wingdings" pitchFamily="2" charset="2"/>
              <a:buChar char="§"/>
            </a:pPr>
            <a:endParaRPr lang="ru-RU" sz="1500" dirty="0" smtClean="0">
              <a:cs typeface="Arial" pitchFamily="34" charset="0"/>
            </a:endParaRPr>
          </a:p>
          <a:p>
            <a:pPr marL="358775" indent="-3587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500" dirty="0" smtClean="0">
                <a:cs typeface="Arial" pitchFamily="34" charset="0"/>
              </a:rPr>
              <a:t>Мощная система формирования отчетов и аналитики</a:t>
            </a:r>
          </a:p>
          <a:p>
            <a:pPr marL="358775" indent="-358775">
              <a:buClr>
                <a:srgbClr val="C00000"/>
              </a:buClr>
              <a:buFont typeface="Wingdings" pitchFamily="2" charset="2"/>
              <a:buChar char="§"/>
            </a:pPr>
            <a:endParaRPr lang="ru-RU" sz="1500" dirty="0" smtClean="0">
              <a:cs typeface="Arial" pitchFamily="34" charset="0"/>
            </a:endParaRPr>
          </a:p>
          <a:p>
            <a:pPr marL="358775" indent="-358775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500" dirty="0" smtClean="0">
                <a:cs typeface="Arial" pitchFamily="34" charset="0"/>
              </a:rPr>
              <a:t>Потребность в регулярной(ежедневной) обработке информации о работе огромного* количества </a:t>
            </a:r>
            <a:r>
              <a:rPr lang="en-US" sz="1500" dirty="0" smtClean="0">
                <a:cs typeface="Arial" pitchFamily="34" charset="0"/>
              </a:rPr>
              <a:t>SIM-</a:t>
            </a:r>
            <a:r>
              <a:rPr lang="ru-RU" sz="1500" dirty="0" smtClean="0">
                <a:cs typeface="Arial" pitchFamily="34" charset="0"/>
              </a:rPr>
              <a:t>карт</a:t>
            </a:r>
            <a:endParaRPr lang="ru-RU" sz="1500" dirty="0">
              <a:cs typeface="Arial" pitchFamily="34" charset="0"/>
            </a:endParaRPr>
          </a:p>
        </p:txBody>
      </p:sp>
      <p:pic>
        <p:nvPicPr>
          <p:cNvPr id="7" name="Рисунок 6" descr="SNAG-000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0642" y="992585"/>
            <a:ext cx="1296145" cy="11521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42" y="2348880"/>
            <a:ext cx="2082084" cy="99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42" y="3789040"/>
            <a:ext cx="2286102" cy="101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417513" y="1601788"/>
            <a:ext cx="8102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A80000"/>
                </a:solidFill>
                <a:cs typeface="Arial" charset="0"/>
              </a:rPr>
              <a:t>«</a:t>
            </a:r>
            <a:r>
              <a:rPr lang="ru-RU" sz="1600" b="1" dirty="0" smtClean="0">
                <a:solidFill>
                  <a:srgbClr val="A80000"/>
                </a:solidFill>
                <a:cs typeface="Arial" charset="0"/>
              </a:rPr>
              <a:t>М2М-МЕНЕДЖЕР» </a:t>
            </a:r>
            <a:r>
              <a:rPr lang="ru-RU" sz="1600" dirty="0">
                <a:solidFill>
                  <a:srgbClr val="A80000"/>
                </a:solidFill>
                <a:cs typeface="Arial" charset="0"/>
              </a:rPr>
              <a:t>– </a:t>
            </a:r>
            <a:r>
              <a:rPr lang="ru-RU" sz="1600" dirty="0">
                <a:cs typeface="Arial" charset="0"/>
              </a:rPr>
              <a:t>это удобный универсальный инструмент для управления удаленным технологическим оборудованием – М2М-устройствами.</a:t>
            </a:r>
          </a:p>
          <a:p>
            <a:r>
              <a:rPr lang="ru-RU" sz="1600" dirty="0">
                <a:cs typeface="Arial" charset="0"/>
              </a:rPr>
              <a:t>Услуга предоставляет возможность для получения объективной и полной статусной, статистической и иной информации о процессе эксплуатации удаленных устройств.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17513" y="3357563"/>
            <a:ext cx="804227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Clr>
                <a:srgbClr val="C00000"/>
              </a:buClr>
            </a:pPr>
            <a:r>
              <a:rPr lang="ru-RU" sz="1600" b="1" dirty="0">
                <a:cs typeface="Arial" charset="0"/>
              </a:rPr>
              <a:t>Возможности услуги:</a:t>
            </a:r>
          </a:p>
          <a:p>
            <a:pPr marL="358775" indent="-3587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cs typeface="Arial" charset="0"/>
              </a:rPr>
              <a:t>Индикация статуса </a:t>
            </a:r>
            <a:r>
              <a:rPr lang="en-US" sz="1600" dirty="0">
                <a:cs typeface="Arial" charset="0"/>
              </a:rPr>
              <a:t>SIM-</a:t>
            </a:r>
            <a:r>
              <a:rPr lang="ru-RU" sz="1600" dirty="0">
                <a:cs typeface="Arial" charset="0"/>
              </a:rPr>
              <a:t>карт в реальном времени (активна/заблокирована, статус регистрации в сети, нахождение в роуминге и т.п.)</a:t>
            </a:r>
          </a:p>
          <a:p>
            <a:pPr marL="358775" indent="-3587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cs typeface="Arial" charset="0"/>
              </a:rPr>
              <a:t>Оперативное </a:t>
            </a:r>
            <a:r>
              <a:rPr lang="ru-RU" sz="1600" dirty="0" smtClean="0">
                <a:cs typeface="Arial" charset="0"/>
              </a:rPr>
              <a:t>управление </a:t>
            </a:r>
            <a:r>
              <a:rPr lang="en-US" sz="1600" dirty="0" smtClean="0">
                <a:cs typeface="Arial" charset="0"/>
              </a:rPr>
              <a:t>SIM-</a:t>
            </a:r>
            <a:r>
              <a:rPr lang="ru-RU" sz="1600" dirty="0" smtClean="0">
                <a:cs typeface="Arial" charset="0"/>
              </a:rPr>
              <a:t>картами </a:t>
            </a:r>
            <a:r>
              <a:rPr lang="ru-RU" sz="1600" dirty="0">
                <a:cs typeface="Arial" charset="0"/>
              </a:rPr>
              <a:t>(блокировка/разблокировка; подключение/отключение услуг; смена тарифных планов и т.п.) в том числе групповыми операциями</a:t>
            </a:r>
          </a:p>
          <a:p>
            <a:pPr marL="358775" indent="-3587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cs typeface="Arial" charset="0"/>
              </a:rPr>
              <a:t>Оптимизация затрат (полный контроль за трафиком и возможности оперативного регулирования)</a:t>
            </a:r>
          </a:p>
          <a:p>
            <a:pPr marL="358775" indent="-3587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dirty="0">
                <a:cs typeface="Arial" charset="0"/>
              </a:rPr>
              <a:t>Мощная система формирования отчетов для отслеживания трендов и выявления некорректной работы оборудования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4643438" y="285750"/>
            <a:ext cx="28135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cs typeface="Arial" charset="0"/>
              </a:rPr>
              <a:t>РЕШЕНИЕ ОТ МТС – </a:t>
            </a:r>
            <a:br>
              <a:rPr lang="ru-RU" sz="2000" dirty="0">
                <a:solidFill>
                  <a:srgbClr val="C00000"/>
                </a:solidFill>
                <a:cs typeface="Arial" charset="0"/>
              </a:rPr>
            </a:br>
            <a:r>
              <a:rPr lang="ru-RU" sz="2000" dirty="0">
                <a:solidFill>
                  <a:srgbClr val="C00000"/>
                </a:solidFill>
                <a:cs typeface="Arial" charset="0"/>
              </a:rPr>
              <a:t>«</a:t>
            </a:r>
            <a:r>
              <a:rPr lang="ru-RU" sz="2000" dirty="0" smtClean="0">
                <a:solidFill>
                  <a:srgbClr val="C00000"/>
                </a:solidFill>
                <a:cs typeface="Arial" charset="0"/>
              </a:rPr>
              <a:t>М2М-МЕНЕДЖЕР»</a:t>
            </a:r>
            <a:endParaRPr lang="ru-RU" sz="2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764AD9-DC81-4924-A73E-71FCA2106BE1}" type="slidenum">
              <a:rPr lang="ru-RU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Date Placeholder 4"/>
          <p:cNvSpPr txBox="1">
            <a:spLocks/>
          </p:cNvSpPr>
          <p:nvPr/>
        </p:nvSpPr>
        <p:spPr>
          <a:xfrm>
            <a:off x="395288" y="6215063"/>
            <a:ext cx="3033712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М2М-менеджмент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7"/>
          <p:cNvSpPr>
            <a:spLocks noGrp="1"/>
          </p:cNvSpPr>
          <p:nvPr>
            <p:ph idx="4294967295"/>
          </p:nvPr>
        </p:nvSpPr>
        <p:spPr>
          <a:xfrm>
            <a:off x="323850" y="1638300"/>
            <a:ext cx="4103688" cy="4062413"/>
          </a:xfrm>
        </p:spPr>
        <p:txBody>
          <a:bodyPr>
            <a:spAutoFit/>
          </a:bodyPr>
          <a:lstStyle/>
          <a:p>
            <a:pPr marL="358775" indent="-358775">
              <a:spcBef>
                <a:spcPct val="0"/>
              </a:spcBef>
              <a:buFont typeface="Wingdings" pitchFamily="2" charset="2"/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Эффективность бизнеса</a:t>
            </a:r>
          </a:p>
          <a:p>
            <a:pPr marL="358775" indent="-358775">
              <a:spcBef>
                <a:spcPct val="0"/>
              </a:spcBef>
            </a:pPr>
            <a:r>
              <a:rPr lang="ru-RU" sz="1400" dirty="0" smtClean="0">
                <a:latin typeface="Arial" charset="0"/>
                <a:cs typeface="Arial" charset="0"/>
              </a:rPr>
              <a:t>Снижение расходов владения парком М2М-устройств</a:t>
            </a:r>
          </a:p>
          <a:p>
            <a:pPr marL="358775" indent="-358775">
              <a:spcBef>
                <a:spcPct val="0"/>
              </a:spcBef>
            </a:pPr>
            <a:r>
              <a:rPr lang="ru-RU" sz="1400" dirty="0" smtClean="0">
                <a:latin typeface="Arial" charset="0"/>
                <a:cs typeface="Arial" charset="0"/>
              </a:rPr>
              <a:t>Прозрачность управления удаленными объектами</a:t>
            </a:r>
          </a:p>
          <a:p>
            <a:pPr marL="358775" indent="-358775">
              <a:spcBef>
                <a:spcPct val="0"/>
              </a:spcBef>
              <a:buFont typeface="Wingdings" pitchFamily="2" charset="2"/>
              <a:buNone/>
            </a:pPr>
            <a:endParaRPr lang="ru-RU" sz="1600" dirty="0" smtClean="0">
              <a:latin typeface="Arial" charset="0"/>
              <a:cs typeface="Arial" charset="0"/>
            </a:endParaRPr>
          </a:p>
          <a:p>
            <a:pPr marL="358775" indent="-358775">
              <a:spcBef>
                <a:spcPct val="0"/>
              </a:spcBef>
              <a:buFont typeface="Wingdings" pitchFamily="2" charset="2"/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Возможности управления</a:t>
            </a:r>
          </a:p>
          <a:p>
            <a:pPr marL="358775" indent="-358775">
              <a:spcBef>
                <a:spcPct val="0"/>
              </a:spcBef>
            </a:pPr>
            <a:r>
              <a:rPr lang="ru-RU" sz="1400" dirty="0" smtClean="0">
                <a:latin typeface="Arial" charset="0"/>
                <a:cs typeface="Arial" charset="0"/>
              </a:rPr>
              <a:t>Возможность менять статус собственных SIM-карт и задавать лимиты их работы (ограничения по трафику, количеству SMS и т.п.) в режиме реального времени </a:t>
            </a:r>
          </a:p>
          <a:p>
            <a:pPr marL="358775" indent="-358775">
              <a:spcBef>
                <a:spcPct val="0"/>
              </a:spcBef>
            </a:pPr>
            <a:r>
              <a:rPr lang="ru-RU" sz="1400" dirty="0" smtClean="0">
                <a:latin typeface="Arial" charset="0"/>
                <a:cs typeface="Arial" charset="0"/>
              </a:rPr>
              <a:t>Возможность проведения единичных и групповых операций по SIM-картам – блокировка/разблокировка, установка лимитов, создание отчетов и статистики</a:t>
            </a:r>
          </a:p>
          <a:p>
            <a:pPr marL="358775" indent="-358775">
              <a:spcBef>
                <a:spcPct val="0"/>
              </a:spcBef>
            </a:pPr>
            <a:r>
              <a:rPr lang="ru-RU" sz="1400" dirty="0" smtClean="0">
                <a:latin typeface="Arial" charset="0"/>
                <a:cs typeface="Arial" charset="0"/>
              </a:rPr>
              <a:t>Уведомления о состояниях SIM-карт: превышения лимитов, блокировки и т.п. по СМС или e-</a:t>
            </a:r>
            <a:r>
              <a:rPr lang="ru-RU" sz="1400" dirty="0" err="1" smtClean="0">
                <a:latin typeface="Arial" charset="0"/>
                <a:cs typeface="Arial" charset="0"/>
              </a:rPr>
              <a:t>mail</a:t>
            </a:r>
            <a:endParaRPr lang="ru-RU" sz="1400" dirty="0" smtClean="0">
              <a:latin typeface="Arial" charset="0"/>
              <a:cs typeface="Arial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643438" y="285750"/>
            <a:ext cx="370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cs typeface="Arial" charset="0"/>
              </a:rPr>
              <a:t>ПРЕИМУЩЕСТВА УСЛУГИ – </a:t>
            </a:r>
            <a:br>
              <a:rPr lang="ru-RU" sz="2000" dirty="0">
                <a:solidFill>
                  <a:srgbClr val="C00000"/>
                </a:solidFill>
                <a:cs typeface="Arial" charset="0"/>
              </a:rPr>
            </a:br>
            <a:r>
              <a:rPr lang="ru-RU" sz="2000" dirty="0">
                <a:solidFill>
                  <a:srgbClr val="C00000"/>
                </a:solidFill>
                <a:cs typeface="Arial" charset="0"/>
              </a:rPr>
              <a:t>«</a:t>
            </a:r>
            <a:r>
              <a:rPr lang="ru-RU" sz="2000" dirty="0" smtClean="0">
                <a:solidFill>
                  <a:srgbClr val="C00000"/>
                </a:solidFill>
                <a:cs typeface="Arial" charset="0"/>
              </a:rPr>
              <a:t>М2М-МЕНЕДЖЕР»</a:t>
            </a:r>
            <a:endParaRPr lang="ru-RU" sz="2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E7F578-6211-42D7-8077-F742BFCD66A8}" type="slidenum">
              <a:rPr lang="ru-RU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Date Placeholder 4"/>
          <p:cNvSpPr txBox="1">
            <a:spLocks/>
          </p:cNvSpPr>
          <p:nvPr/>
        </p:nvSpPr>
        <p:spPr>
          <a:xfrm>
            <a:off x="395288" y="6215063"/>
            <a:ext cx="3033712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М2М-менеджмент</a:t>
            </a:r>
          </a:p>
        </p:txBody>
      </p:sp>
      <p:sp>
        <p:nvSpPr>
          <p:cNvPr id="14342" name="Содержимое 7"/>
          <p:cNvSpPr txBox="1">
            <a:spLocks/>
          </p:cNvSpPr>
          <p:nvPr/>
        </p:nvSpPr>
        <p:spPr bwMode="auto">
          <a:xfrm>
            <a:off x="4716463" y="1641475"/>
            <a:ext cx="417671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eaLnBrk="0" hangingPunct="0">
              <a:buClr>
                <a:srgbClr val="C00000"/>
              </a:buClr>
              <a:buFont typeface="Wingdings" pitchFamily="2" charset="2"/>
              <a:buNone/>
            </a:pPr>
            <a:r>
              <a:rPr lang="ru-RU" sz="1600" b="1" dirty="0">
                <a:cs typeface="Arial" charset="0"/>
              </a:rPr>
              <a:t>Мониторинг и статистика</a:t>
            </a:r>
          </a:p>
          <a:p>
            <a:pPr marL="358775" indent="-358775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cs typeface="Arial" charset="0"/>
              </a:rPr>
              <a:t>Удобное отображение информации с использованием фильтров, группировок и групповых операций</a:t>
            </a:r>
          </a:p>
          <a:p>
            <a:pPr marL="358775" indent="-358775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cs typeface="Arial" charset="0"/>
              </a:rPr>
              <a:t>Возможность получения статистики и графиков использования SIM-карт в виде отчетов либо в виде диаграмм</a:t>
            </a:r>
          </a:p>
          <a:p>
            <a:pPr marL="358775" indent="-358775" eaLnBrk="0" hangingPunct="0">
              <a:buClr>
                <a:srgbClr val="C00000"/>
              </a:buClr>
              <a:buFont typeface="Wingdings" pitchFamily="2" charset="2"/>
              <a:buNone/>
            </a:pPr>
            <a:endParaRPr lang="ru-RU" sz="1600" dirty="0">
              <a:cs typeface="Arial" charset="0"/>
            </a:endParaRPr>
          </a:p>
          <a:p>
            <a:pPr marL="358775" indent="-358775" eaLnBrk="0" hangingPunct="0">
              <a:buClr>
                <a:srgbClr val="C00000"/>
              </a:buClr>
              <a:buFont typeface="Wingdings" pitchFamily="2" charset="2"/>
              <a:buNone/>
            </a:pPr>
            <a:r>
              <a:rPr lang="ru-RU" sz="1600" b="1" dirty="0">
                <a:cs typeface="Arial" charset="0"/>
              </a:rPr>
              <a:t>Удобство использования</a:t>
            </a:r>
          </a:p>
          <a:p>
            <a:pPr marL="358775" indent="-358775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cs typeface="Arial" charset="0"/>
              </a:rPr>
              <a:t>Персональный кабинет пользователя по мониторингу статуса и управлению своими SIM-картами, используемыми в М2М-устройствах</a:t>
            </a:r>
          </a:p>
          <a:p>
            <a:pPr marL="358775" indent="-358775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cs typeface="Arial" charset="0"/>
              </a:rPr>
              <a:t>Удобный и понятный интерфейс</a:t>
            </a:r>
          </a:p>
          <a:p>
            <a:pPr marL="358775" indent="-358775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cs typeface="Arial" charset="0"/>
              </a:rPr>
              <a:t>Все действия доступные через портал также доступны через внешний API</a:t>
            </a:r>
          </a:p>
          <a:p>
            <a:pPr marL="358775" indent="-358775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cs typeface="Arial" charset="0"/>
              </a:rPr>
              <a:t>Возможность доступа к системе с различными </a:t>
            </a:r>
            <a:r>
              <a:rPr lang="ru-RU" sz="1400" dirty="0" smtClean="0">
                <a:cs typeface="Arial" charset="0"/>
              </a:rPr>
              <a:t>правами</a:t>
            </a:r>
            <a:endParaRPr lang="ru-RU" sz="1600" dirty="0"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/>
          </p:cNvSpPr>
          <p:nvPr>
            <p:ph type="body" idx="4294967295"/>
          </p:nvPr>
        </p:nvSpPr>
        <p:spPr>
          <a:xfrm>
            <a:off x="417513" y="4579938"/>
            <a:ext cx="8391525" cy="1944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smtClean="0">
                <a:latin typeface="Arial" charset="0"/>
                <a:cs typeface="Arial" charset="0"/>
              </a:rPr>
              <a:t>В рамках услуги клиенту предоставляется </a:t>
            </a:r>
            <a:r>
              <a:rPr sz="1600" smtClean="0">
                <a:latin typeface="Arial" charset="0"/>
                <a:cs typeface="Arial" charset="0"/>
              </a:rPr>
              <a:t>web-</a:t>
            </a:r>
            <a:r>
              <a:rPr lang="ru-RU" sz="1600" smtClean="0">
                <a:latin typeface="Arial" charset="0"/>
                <a:cs typeface="Arial" charset="0"/>
              </a:rPr>
              <a:t>интерфейс к платформе, которая позволяет ему оперативно и наглядно контролировать и изменять параметры услуг </a:t>
            </a:r>
            <a:r>
              <a:rPr sz="1600" smtClean="0">
                <a:latin typeface="Arial" charset="0"/>
                <a:cs typeface="Arial" charset="0"/>
              </a:rPr>
              <a:t>(SIM-</a:t>
            </a:r>
            <a:r>
              <a:rPr lang="ru-RU" sz="1600" smtClean="0">
                <a:latin typeface="Arial" charset="0"/>
                <a:cs typeface="Arial" charset="0"/>
              </a:rPr>
              <a:t>карт)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smtClean="0">
                <a:latin typeface="Arial" charset="0"/>
                <a:cs typeface="Arial" charset="0"/>
              </a:rPr>
              <a:t>Платформа взаимосвязана с основными узлами сети МТС, что позволяет осуществлять мониторинг и выполнение операций он-лайн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72000" y="207963"/>
            <a:ext cx="43211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cs typeface="Arial" charset="0"/>
              </a:rPr>
              <a:t>КАК РАБОТАЕТ УСЛУГА?</a:t>
            </a:r>
            <a:endParaRPr lang="en-US" sz="2000" dirty="0">
              <a:solidFill>
                <a:srgbClr val="A8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B2493-B48D-4B6F-AED1-D4E5A727290C}" type="slidenum">
              <a:rPr lang="ru-RU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Date Placeholder 4"/>
          <p:cNvSpPr txBox="1">
            <a:spLocks/>
          </p:cNvSpPr>
          <p:nvPr/>
        </p:nvSpPr>
        <p:spPr>
          <a:xfrm>
            <a:off x="395288" y="6215063"/>
            <a:ext cx="3033712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М2М-менеджмент</a:t>
            </a:r>
          </a:p>
        </p:txBody>
      </p:sp>
      <p:graphicFrame>
        <p:nvGraphicFramePr>
          <p:cNvPr id="15366" name="Объект 1"/>
          <p:cNvGraphicFramePr>
            <a:graphicFrameLocks noGrp="1" noChangeAspect="1"/>
          </p:cNvGraphicFramePr>
          <p:nvPr/>
        </p:nvGraphicFramePr>
        <p:xfrm>
          <a:off x="571500" y="1000125"/>
          <a:ext cx="813435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Visio" r:id="rId4" imgW="8851773" imgH="3585972" progId="Visio.Drawing.11">
                  <p:embed/>
                </p:oleObj>
              </mc:Choice>
              <mc:Fallback>
                <p:oleObj name="Visio" r:id="rId4" imgW="8851773" imgH="3585972" progId="Visio.Drawing.11">
                  <p:embed/>
                  <p:pic>
                    <p:nvPicPr>
                      <p:cNvPr id="0" name="Объект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000125"/>
                        <a:ext cx="8134350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8EE3C8-8996-4F6A-B226-ADCE79AB7B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cs typeface="Arial" charset="0"/>
              </a:rPr>
              <a:t>СКОЛЬКО СТОИТ?</a:t>
            </a:r>
            <a:endParaRPr lang="en-US" sz="2000" dirty="0">
              <a:solidFill>
                <a:srgbClr val="A8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59262"/>
              </p:ext>
            </p:extLst>
          </p:nvPr>
        </p:nvGraphicFramePr>
        <p:xfrm>
          <a:off x="179512" y="1124744"/>
          <a:ext cx="3245103" cy="198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103"/>
              </a:tblGrid>
              <a:tr h="221744">
                <a:tc>
                  <a:txBody>
                    <a:bodyPr/>
                    <a:lstStyle/>
                    <a:p>
                      <a:r>
                        <a:rPr lang="ru-RU" dirty="0" smtClean="0"/>
                        <a:t>Пакет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= 39 руб. - 5МБ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= 48 руб. - 10МБ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= 64 руб. - 20МБ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 = 104 руб. - 50МБ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= 164 руб. - 100МБ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116457"/>
              </p:ext>
            </p:extLst>
          </p:nvPr>
        </p:nvGraphicFramePr>
        <p:xfrm>
          <a:off x="5724128" y="1052736"/>
          <a:ext cx="3245103" cy="198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103"/>
              </a:tblGrid>
              <a:tr h="324036">
                <a:tc>
                  <a:txBody>
                    <a:bodyPr/>
                    <a:lstStyle/>
                    <a:p>
                      <a:r>
                        <a:rPr lang="ru-RU" dirty="0" smtClean="0"/>
                        <a:t>Пакет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= 39 руб. – 5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SMS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= 48 руб. - 10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SMS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= 64 руб. - 20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SMS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 = 104 руб. - 50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SMS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= 164 руб. - 100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SMS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06147"/>
              </p:ext>
            </p:extLst>
          </p:nvPr>
        </p:nvGraphicFramePr>
        <p:xfrm>
          <a:off x="2987824" y="3717032"/>
          <a:ext cx="3245103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103"/>
              </a:tblGrid>
              <a:tr h="324036">
                <a:tc>
                  <a:txBody>
                    <a:bodyPr/>
                    <a:lstStyle/>
                    <a:p>
                      <a:r>
                        <a:rPr lang="ru-RU" dirty="0" smtClean="0"/>
                        <a:t>Пакет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Data&amp;SMS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=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руб. - 5МБ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SMS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Data&amp;SMS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=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руб. - 10МБ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10 SMS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Data&amp;SMS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=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руб. - 20МБ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20 SMS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Data&amp;SMS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 = 187 руб. - 50МБ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50 SMS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М2М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Data&amp;SMS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= 298 руб. - 100МБ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100SMS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93000">
                          <a:srgbClr val="C16977">
                            <a:lumMod val="29000"/>
                            <a:lumOff val="71000"/>
                            <a:alpha val="44000"/>
                          </a:srgbClr>
                        </a:gs>
                        <a:gs pos="0">
                          <a:srgbClr val="C0000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9872" y="112474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Стоимость пакета включает стоимость Услуги «М2М-менеджер»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3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22699</TotalTime>
  <Words>775</Words>
  <Application>Microsoft Office PowerPoint</Application>
  <PresentationFormat>Экран (4:3)</PresentationFormat>
  <Paragraphs>133</Paragraphs>
  <Slides>17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Visio</vt:lpstr>
      <vt:lpstr>Презентация PowerPoint</vt:lpstr>
      <vt:lpstr>Презентация PowerPoint</vt:lpstr>
      <vt:lpstr>M2M - ОБЛАСТИ ПРИМЕНЕНИЯ</vt:lpstr>
      <vt:lpstr>Презентация PowerPoint</vt:lpstr>
      <vt:lpstr>ПОТРЕБНОСТИ</vt:lpstr>
      <vt:lpstr>Презентация PowerPoint</vt:lpstr>
      <vt:lpstr>Презентация PowerPoint</vt:lpstr>
      <vt:lpstr>Презентация PowerPoint</vt:lpstr>
      <vt:lpstr>СКОЛЬКО СТОИТ?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Мобильный регион</dc:title>
  <dc:creator>gilmanov.m</dc:creator>
  <cp:lastModifiedBy>Чурцинов Александр Сергеевич</cp:lastModifiedBy>
  <cp:revision>1092</cp:revision>
  <dcterms:created xsi:type="dcterms:W3CDTF">2007-10-26T06:52:55Z</dcterms:created>
  <dcterms:modified xsi:type="dcterms:W3CDTF">2011-12-21T08:41:44Z</dcterms:modified>
</cp:coreProperties>
</file>